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6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596E4E-AA5C-4E27-B0EA-4D142F63B37F}"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DDC27-8FD1-4DB9-8F87-F59DF5642CD4}" type="slidenum">
              <a:rPr lang="en-US" smtClean="0"/>
              <a:t>‹#›</a:t>
            </a:fld>
            <a:endParaRPr lang="en-US"/>
          </a:p>
        </p:txBody>
      </p:sp>
    </p:spTree>
    <p:extLst>
      <p:ext uri="{BB962C8B-B14F-4D97-AF65-F5344CB8AC3E}">
        <p14:creationId xmlns:p14="http://schemas.microsoft.com/office/powerpoint/2010/main" val="253519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96E4E-AA5C-4E27-B0EA-4D142F63B37F}"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DDC27-8FD1-4DB9-8F87-F59DF5642CD4}" type="slidenum">
              <a:rPr lang="en-US" smtClean="0"/>
              <a:t>‹#›</a:t>
            </a:fld>
            <a:endParaRPr lang="en-US"/>
          </a:p>
        </p:txBody>
      </p:sp>
    </p:spTree>
    <p:extLst>
      <p:ext uri="{BB962C8B-B14F-4D97-AF65-F5344CB8AC3E}">
        <p14:creationId xmlns:p14="http://schemas.microsoft.com/office/powerpoint/2010/main" val="336225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96E4E-AA5C-4E27-B0EA-4D142F63B37F}"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DDC27-8FD1-4DB9-8F87-F59DF5642CD4}" type="slidenum">
              <a:rPr lang="en-US" smtClean="0"/>
              <a:t>‹#›</a:t>
            </a:fld>
            <a:endParaRPr lang="en-US"/>
          </a:p>
        </p:txBody>
      </p:sp>
    </p:spTree>
    <p:extLst>
      <p:ext uri="{BB962C8B-B14F-4D97-AF65-F5344CB8AC3E}">
        <p14:creationId xmlns:p14="http://schemas.microsoft.com/office/powerpoint/2010/main" val="1138459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96E4E-AA5C-4E27-B0EA-4D142F63B37F}"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DDC27-8FD1-4DB9-8F87-F59DF5642CD4}" type="slidenum">
              <a:rPr lang="en-US" smtClean="0"/>
              <a:t>‹#›</a:t>
            </a:fld>
            <a:endParaRPr lang="en-US"/>
          </a:p>
        </p:txBody>
      </p:sp>
    </p:spTree>
    <p:extLst>
      <p:ext uri="{BB962C8B-B14F-4D97-AF65-F5344CB8AC3E}">
        <p14:creationId xmlns:p14="http://schemas.microsoft.com/office/powerpoint/2010/main" val="1876399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596E4E-AA5C-4E27-B0EA-4D142F63B37F}" type="datetimeFigureOut">
              <a:rPr lang="en-US" smtClean="0"/>
              <a:t>8/24/2018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CDDC27-8FD1-4DB9-8F87-F59DF5642CD4}" type="slidenum">
              <a:rPr lang="en-US" smtClean="0"/>
              <a:t>‹#›</a:t>
            </a:fld>
            <a:endParaRPr lang="en-US"/>
          </a:p>
        </p:txBody>
      </p:sp>
    </p:spTree>
    <p:extLst>
      <p:ext uri="{BB962C8B-B14F-4D97-AF65-F5344CB8AC3E}">
        <p14:creationId xmlns:p14="http://schemas.microsoft.com/office/powerpoint/2010/main" val="66244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596E4E-AA5C-4E27-B0EA-4D142F63B37F}" type="datetimeFigureOut">
              <a:rPr lang="en-US" smtClean="0"/>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DDC27-8FD1-4DB9-8F87-F59DF5642CD4}" type="slidenum">
              <a:rPr lang="en-US" smtClean="0"/>
              <a:t>‹#›</a:t>
            </a:fld>
            <a:endParaRPr lang="en-US"/>
          </a:p>
        </p:txBody>
      </p:sp>
    </p:spTree>
    <p:extLst>
      <p:ext uri="{BB962C8B-B14F-4D97-AF65-F5344CB8AC3E}">
        <p14:creationId xmlns:p14="http://schemas.microsoft.com/office/powerpoint/2010/main" val="25827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596E4E-AA5C-4E27-B0EA-4D142F63B37F}" type="datetimeFigureOut">
              <a:rPr lang="en-US" smtClean="0"/>
              <a:t>8/24/2018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CDDC27-8FD1-4DB9-8F87-F59DF5642CD4}" type="slidenum">
              <a:rPr lang="en-US" smtClean="0"/>
              <a:t>‹#›</a:t>
            </a:fld>
            <a:endParaRPr lang="en-US"/>
          </a:p>
        </p:txBody>
      </p:sp>
    </p:spTree>
    <p:extLst>
      <p:ext uri="{BB962C8B-B14F-4D97-AF65-F5344CB8AC3E}">
        <p14:creationId xmlns:p14="http://schemas.microsoft.com/office/powerpoint/2010/main" val="2711981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596E4E-AA5C-4E27-B0EA-4D142F63B37F}" type="datetimeFigureOut">
              <a:rPr lang="en-US" smtClean="0"/>
              <a:t>8/24/2018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CDDC27-8FD1-4DB9-8F87-F59DF5642CD4}" type="slidenum">
              <a:rPr lang="en-US" smtClean="0"/>
              <a:t>‹#›</a:t>
            </a:fld>
            <a:endParaRPr lang="en-US"/>
          </a:p>
        </p:txBody>
      </p:sp>
    </p:spTree>
    <p:extLst>
      <p:ext uri="{BB962C8B-B14F-4D97-AF65-F5344CB8AC3E}">
        <p14:creationId xmlns:p14="http://schemas.microsoft.com/office/powerpoint/2010/main" val="2992914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96E4E-AA5C-4E27-B0EA-4D142F63B37F}" type="datetimeFigureOut">
              <a:rPr lang="en-US" smtClean="0"/>
              <a:t>8/24/2018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CDDC27-8FD1-4DB9-8F87-F59DF5642CD4}" type="slidenum">
              <a:rPr lang="en-US" smtClean="0"/>
              <a:t>‹#›</a:t>
            </a:fld>
            <a:endParaRPr lang="en-US"/>
          </a:p>
        </p:txBody>
      </p:sp>
    </p:spTree>
    <p:extLst>
      <p:ext uri="{BB962C8B-B14F-4D97-AF65-F5344CB8AC3E}">
        <p14:creationId xmlns:p14="http://schemas.microsoft.com/office/powerpoint/2010/main" val="3747532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596E4E-AA5C-4E27-B0EA-4D142F63B37F}" type="datetimeFigureOut">
              <a:rPr lang="en-US" smtClean="0"/>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DDC27-8FD1-4DB9-8F87-F59DF5642CD4}" type="slidenum">
              <a:rPr lang="en-US" smtClean="0"/>
              <a:t>‹#›</a:t>
            </a:fld>
            <a:endParaRPr lang="en-US"/>
          </a:p>
        </p:txBody>
      </p:sp>
    </p:spTree>
    <p:extLst>
      <p:ext uri="{BB962C8B-B14F-4D97-AF65-F5344CB8AC3E}">
        <p14:creationId xmlns:p14="http://schemas.microsoft.com/office/powerpoint/2010/main" val="2115080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596E4E-AA5C-4E27-B0EA-4D142F63B37F}" type="datetimeFigureOut">
              <a:rPr lang="en-US" smtClean="0"/>
              <a:t>8/24/2018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CDDC27-8FD1-4DB9-8F87-F59DF5642CD4}" type="slidenum">
              <a:rPr lang="en-US" smtClean="0"/>
              <a:t>‹#›</a:t>
            </a:fld>
            <a:endParaRPr lang="en-US"/>
          </a:p>
        </p:txBody>
      </p:sp>
    </p:spTree>
    <p:extLst>
      <p:ext uri="{BB962C8B-B14F-4D97-AF65-F5344CB8AC3E}">
        <p14:creationId xmlns:p14="http://schemas.microsoft.com/office/powerpoint/2010/main" val="3183854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96E4E-AA5C-4E27-B0EA-4D142F63B37F}" type="datetimeFigureOut">
              <a:rPr lang="en-US" smtClean="0"/>
              <a:t>8/24/2018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DDC27-8FD1-4DB9-8F87-F59DF5642CD4}" type="slidenum">
              <a:rPr lang="en-US" smtClean="0"/>
              <a:t>‹#›</a:t>
            </a:fld>
            <a:endParaRPr lang="en-US"/>
          </a:p>
        </p:txBody>
      </p:sp>
    </p:spTree>
    <p:extLst>
      <p:ext uri="{BB962C8B-B14F-4D97-AF65-F5344CB8AC3E}">
        <p14:creationId xmlns:p14="http://schemas.microsoft.com/office/powerpoint/2010/main" val="3261735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BY LAWS PROPOSED CHANGES</a:t>
            </a:r>
            <a:endParaRPr lang="en-US" dirty="0"/>
          </a:p>
        </p:txBody>
      </p:sp>
      <p:sp>
        <p:nvSpPr>
          <p:cNvPr id="3" name="Subtitle 2"/>
          <p:cNvSpPr>
            <a:spLocks noGrp="1"/>
          </p:cNvSpPr>
          <p:nvPr>
            <p:ph type="subTitle" idx="1"/>
          </p:nvPr>
        </p:nvSpPr>
        <p:spPr/>
        <p:txBody>
          <a:bodyPr/>
          <a:lstStyle/>
          <a:p>
            <a:r>
              <a:rPr lang="en-US" dirty="0" smtClean="0"/>
              <a:t>AUGUST 2018</a:t>
            </a:r>
            <a:endParaRPr lang="en-US" dirty="0"/>
          </a:p>
        </p:txBody>
      </p:sp>
    </p:spTree>
    <p:extLst>
      <p:ext uri="{BB962C8B-B14F-4D97-AF65-F5344CB8AC3E}">
        <p14:creationId xmlns:p14="http://schemas.microsoft.com/office/powerpoint/2010/main" val="1909404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ARTICLE III PLANNING AND EXECUTIVE AUTHORITIES</a:t>
            </a:r>
            <a:br>
              <a:rPr lang="en-US" dirty="0" smtClean="0"/>
            </a:br>
            <a:r>
              <a:rPr lang="en-US" dirty="0" smtClean="0">
                <a:solidFill>
                  <a:srgbClr val="0070C0"/>
                </a:solidFill>
              </a:rPr>
              <a:t>CURRENT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The Board of Trustees:</a:t>
            </a:r>
          </a:p>
          <a:p>
            <a:r>
              <a:rPr lang="en-US" dirty="0"/>
              <a:t>1. The initial board will be divided into two categories, according to the number of votes obtained in the last election. The first category will consist of the six members of the Board with the most votes and the second category will consist of the remaining five elected members. The term for the members in the first category will be four years from the date of the last election and the term for the members in the second category will be two years from the date of the last election. The election shall take place on the second Sunday in November of even numbered years. (updated 5-22-16)</a:t>
            </a:r>
          </a:p>
          <a:p>
            <a:endParaRPr lang="en-US" dirty="0"/>
          </a:p>
        </p:txBody>
      </p:sp>
    </p:spTree>
    <p:extLst>
      <p:ext uri="{BB962C8B-B14F-4D97-AF65-F5344CB8AC3E}">
        <p14:creationId xmlns:p14="http://schemas.microsoft.com/office/powerpoint/2010/main" val="129127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en-US" sz="3600" dirty="0"/>
              <a:t>ARTICLE III PLANNING AND EXECUTIVE </a:t>
            </a:r>
            <a:r>
              <a:rPr lang="en-US" sz="3600" dirty="0" smtClean="0"/>
              <a:t>AUTHORITIES</a:t>
            </a:r>
            <a:br>
              <a:rPr lang="en-US" sz="3600" dirty="0" smtClean="0"/>
            </a:br>
            <a:r>
              <a:rPr lang="en-US" dirty="0" smtClean="0">
                <a:solidFill>
                  <a:srgbClr val="FF0000"/>
                </a:solidFill>
              </a:rPr>
              <a:t>PROPOSED CHANGES</a:t>
            </a:r>
            <a:r>
              <a:rPr lang="en-US" dirty="0">
                <a:solidFill>
                  <a:srgbClr val="FF0000"/>
                </a:solidFill>
              </a:rPr>
              <a:t/>
            </a:r>
            <a:br>
              <a:rPr lang="en-US" dirty="0">
                <a:solidFill>
                  <a:srgbClr val="FF0000"/>
                </a:solidFill>
              </a:rPr>
            </a:br>
            <a:r>
              <a:rPr lang="en-US" dirty="0"/>
              <a:t>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A.</a:t>
            </a:r>
          </a:p>
          <a:p>
            <a:r>
              <a:rPr lang="en-US" dirty="0"/>
              <a:t>The Board of Trustees:</a:t>
            </a:r>
          </a:p>
          <a:p>
            <a:r>
              <a:rPr lang="en-US" dirty="0"/>
              <a:t>1. The initial board will be divided into two categories, according to the number of votes obtained in the last election. The first category will consist of the </a:t>
            </a:r>
            <a:r>
              <a:rPr lang="en-US" u="sng" dirty="0">
                <a:solidFill>
                  <a:srgbClr val="FF0000"/>
                </a:solidFill>
              </a:rPr>
              <a:t>FIVE</a:t>
            </a:r>
            <a:r>
              <a:rPr lang="en-US" dirty="0"/>
              <a:t> members of the Board with the most votes and the second category will consist of the remaining </a:t>
            </a:r>
            <a:r>
              <a:rPr lang="en-US" u="sng" dirty="0">
                <a:solidFill>
                  <a:srgbClr val="FF0000"/>
                </a:solidFill>
              </a:rPr>
              <a:t>FOUR</a:t>
            </a:r>
            <a:r>
              <a:rPr lang="en-US" dirty="0"/>
              <a:t> elected members. The term for the members in the first category will be four years from the date of the last election and the term for the members in the second category will be two years from the date of the last election. The election shall take place on the second Sunday in November of even numbered years. (Updated 5-22-16)</a:t>
            </a:r>
          </a:p>
          <a:p>
            <a:endParaRPr lang="en-US" dirty="0"/>
          </a:p>
        </p:txBody>
      </p:sp>
    </p:spTree>
    <p:extLst>
      <p:ext uri="{BB962C8B-B14F-4D97-AF65-F5344CB8AC3E}">
        <p14:creationId xmlns:p14="http://schemas.microsoft.com/office/powerpoint/2010/main" val="3025824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a:t>
            </a:r>
            <a:endParaRPr lang="en-US" dirty="0"/>
          </a:p>
        </p:txBody>
      </p:sp>
      <p:sp>
        <p:nvSpPr>
          <p:cNvPr id="3" name="Content Placeholder 2"/>
          <p:cNvSpPr>
            <a:spLocks noGrp="1"/>
          </p:cNvSpPr>
          <p:nvPr>
            <p:ph idx="1"/>
          </p:nvPr>
        </p:nvSpPr>
        <p:spPr/>
        <p:txBody>
          <a:bodyPr/>
          <a:lstStyle/>
          <a:p>
            <a:r>
              <a:rPr lang="en-US" dirty="0"/>
              <a:t>Thereafter, the Board of Trustees shall consist of eleven individuals, each to be elected to four year terms. Each Trustee seat shall be voted upon at the end of each term, on a permanent election date to be established by the Board of Trustees.</a:t>
            </a:r>
          </a:p>
          <a:p>
            <a:endParaRPr lang="en-US" dirty="0"/>
          </a:p>
        </p:txBody>
      </p:sp>
    </p:spTree>
    <p:extLst>
      <p:ext uri="{BB962C8B-B14F-4D97-AF65-F5344CB8AC3E}">
        <p14:creationId xmlns:p14="http://schemas.microsoft.com/office/powerpoint/2010/main" val="3761605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PROPOSED</a:t>
            </a:r>
            <a:endParaRPr lang="en-US" dirty="0">
              <a:solidFill>
                <a:srgbClr val="FF0000"/>
              </a:solidFill>
            </a:endParaRPr>
          </a:p>
        </p:txBody>
      </p:sp>
      <p:sp>
        <p:nvSpPr>
          <p:cNvPr id="3" name="Content Placeholder 2"/>
          <p:cNvSpPr>
            <a:spLocks noGrp="1"/>
          </p:cNvSpPr>
          <p:nvPr>
            <p:ph idx="1"/>
          </p:nvPr>
        </p:nvSpPr>
        <p:spPr/>
        <p:txBody>
          <a:bodyPr/>
          <a:lstStyle/>
          <a:p>
            <a:r>
              <a:rPr lang="en-US" dirty="0"/>
              <a:t>Thereafter, the Board of Trustees shall consist of </a:t>
            </a:r>
            <a:r>
              <a:rPr lang="en-US" u="sng" dirty="0">
                <a:solidFill>
                  <a:srgbClr val="FF0000"/>
                </a:solidFill>
              </a:rPr>
              <a:t>NINE</a:t>
            </a:r>
            <a:r>
              <a:rPr lang="en-US" dirty="0">
                <a:solidFill>
                  <a:srgbClr val="FF0000"/>
                </a:solidFill>
              </a:rPr>
              <a:t> </a:t>
            </a:r>
            <a:r>
              <a:rPr lang="en-US" dirty="0"/>
              <a:t>individuals, each to be elected to four year terms. Each Trustee seat shall be voted upon at the end of each term, on a permanent election date to be established by the Board of Trustees.</a:t>
            </a:r>
          </a:p>
          <a:p>
            <a:endParaRPr lang="en-US" dirty="0"/>
          </a:p>
        </p:txBody>
      </p:sp>
    </p:spTree>
    <p:extLst>
      <p:ext uri="{BB962C8B-B14F-4D97-AF65-F5344CB8AC3E}">
        <p14:creationId xmlns:p14="http://schemas.microsoft.com/office/powerpoint/2010/main" val="19382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a:t>
            </a:r>
            <a:endParaRPr lang="en-US" dirty="0"/>
          </a:p>
        </p:txBody>
      </p:sp>
      <p:sp>
        <p:nvSpPr>
          <p:cNvPr id="3" name="Content Placeholder 2"/>
          <p:cNvSpPr>
            <a:spLocks noGrp="1"/>
          </p:cNvSpPr>
          <p:nvPr>
            <p:ph idx="1"/>
          </p:nvPr>
        </p:nvSpPr>
        <p:spPr/>
        <p:txBody>
          <a:bodyPr/>
          <a:lstStyle/>
          <a:p>
            <a:r>
              <a:rPr lang="en-US" dirty="0"/>
              <a:t>3. The Board of Trustees shall elect a chairperson, vice-chairperson, and secretary within thirty days of the permanent election date or within thirty days of the election to the Board of Trustees of any individual Trustee.</a:t>
            </a:r>
          </a:p>
          <a:p>
            <a:endParaRPr lang="en-US" dirty="0"/>
          </a:p>
        </p:txBody>
      </p:sp>
    </p:spTree>
    <p:extLst>
      <p:ext uri="{BB962C8B-B14F-4D97-AF65-F5344CB8AC3E}">
        <p14:creationId xmlns:p14="http://schemas.microsoft.com/office/powerpoint/2010/main" val="411604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PROPOSED</a:t>
            </a:r>
            <a:endParaRPr lang="en-US" dirty="0">
              <a:solidFill>
                <a:srgbClr val="FF0000"/>
              </a:solidFill>
            </a:endParaRPr>
          </a:p>
        </p:txBody>
      </p:sp>
      <p:sp>
        <p:nvSpPr>
          <p:cNvPr id="3" name="Content Placeholder 2"/>
          <p:cNvSpPr>
            <a:spLocks noGrp="1"/>
          </p:cNvSpPr>
          <p:nvPr>
            <p:ph idx="1"/>
          </p:nvPr>
        </p:nvSpPr>
        <p:spPr/>
        <p:txBody>
          <a:bodyPr/>
          <a:lstStyle/>
          <a:p>
            <a:r>
              <a:rPr lang="en-US" dirty="0"/>
              <a:t>3. The Board of Trustees shall elect </a:t>
            </a:r>
            <a:r>
              <a:rPr lang="en-US" u="sng" dirty="0">
                <a:solidFill>
                  <a:srgbClr val="FF0000"/>
                </a:solidFill>
              </a:rPr>
              <a:t>ALL OFFICERS</a:t>
            </a:r>
            <a:r>
              <a:rPr lang="en-US" dirty="0">
                <a:solidFill>
                  <a:srgbClr val="FF0000"/>
                </a:solidFill>
              </a:rPr>
              <a:t> </a:t>
            </a:r>
            <a:r>
              <a:rPr lang="en-US" dirty="0"/>
              <a:t>within thirty days of the permanent election date or within thirty days of the election to the Board of Trustees of any individual Trustee.</a:t>
            </a:r>
          </a:p>
          <a:p>
            <a:r>
              <a:rPr lang="en-US" dirty="0"/>
              <a:t> </a:t>
            </a:r>
          </a:p>
          <a:p>
            <a:endParaRPr lang="en-US" dirty="0"/>
          </a:p>
        </p:txBody>
      </p:sp>
    </p:spTree>
    <p:extLst>
      <p:ext uri="{BB962C8B-B14F-4D97-AF65-F5344CB8AC3E}">
        <p14:creationId xmlns:p14="http://schemas.microsoft.com/office/powerpoint/2010/main" val="3005546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a:t>
            </a:r>
            <a:br>
              <a:rPr lang="en-US" dirty="0" smtClean="0"/>
            </a:br>
            <a:r>
              <a:rPr lang="en-US" dirty="0"/>
              <a:t>The Executive Council</a:t>
            </a:r>
          </a:p>
        </p:txBody>
      </p:sp>
      <p:sp>
        <p:nvSpPr>
          <p:cNvPr id="3" name="Content Placeholder 2"/>
          <p:cNvSpPr>
            <a:spLocks noGrp="1"/>
          </p:cNvSpPr>
          <p:nvPr>
            <p:ph idx="1"/>
          </p:nvPr>
        </p:nvSpPr>
        <p:spPr/>
        <p:txBody>
          <a:bodyPr>
            <a:normAutofit/>
          </a:bodyPr>
          <a:lstStyle/>
          <a:p>
            <a:r>
              <a:rPr lang="en-US" dirty="0"/>
              <a:t>1. The Board of Trustees shall appoint an Executive Council. The Executive Council shall consist of the following individuals</a:t>
            </a:r>
            <a:r>
              <a:rPr lang="en-US" dirty="0" smtClean="0"/>
              <a:t>: </a:t>
            </a:r>
            <a:endParaRPr lang="en-US" dirty="0"/>
          </a:p>
          <a:p>
            <a:r>
              <a:rPr lang="en-US" dirty="0"/>
              <a:t>(a) President of the Board;</a:t>
            </a:r>
          </a:p>
          <a:p>
            <a:r>
              <a:rPr lang="en-US" dirty="0"/>
              <a:t>(b) Administrative Secretary of the Board;</a:t>
            </a:r>
          </a:p>
          <a:p>
            <a:r>
              <a:rPr lang="en-US" dirty="0"/>
              <a:t>(c) Treasurer of the Board;</a:t>
            </a:r>
          </a:p>
          <a:p>
            <a:r>
              <a:rPr lang="en-US" dirty="0"/>
              <a:t>(d) Imam; and</a:t>
            </a:r>
          </a:p>
          <a:p>
            <a:r>
              <a:rPr lang="en-US" dirty="0"/>
              <a:t>(e) Any other officer or individual the Board of Trustees deems to be necessary and decides to appoint by a two-thirds majority vote of the Board</a:t>
            </a:r>
            <a:r>
              <a:rPr lang="en-US" dirty="0" smtClean="0"/>
              <a:t>.</a:t>
            </a:r>
            <a:r>
              <a:rPr lang="en-US" dirty="0"/>
              <a:t> </a:t>
            </a:r>
          </a:p>
          <a:p>
            <a:endParaRPr lang="en-US" dirty="0"/>
          </a:p>
        </p:txBody>
      </p:sp>
    </p:spTree>
    <p:extLst>
      <p:ext uri="{BB962C8B-B14F-4D97-AF65-F5344CB8AC3E}">
        <p14:creationId xmlns:p14="http://schemas.microsoft.com/office/powerpoint/2010/main" val="2814026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PROPOSED</a:t>
            </a:r>
            <a:r>
              <a:rPr lang="en-US" dirty="0" smtClean="0"/>
              <a:t/>
            </a:r>
            <a:br>
              <a:rPr lang="en-US" dirty="0" smtClean="0"/>
            </a:br>
            <a:r>
              <a:rPr lang="en-US" dirty="0"/>
              <a:t>The Executive Council</a:t>
            </a:r>
          </a:p>
        </p:txBody>
      </p:sp>
      <p:sp>
        <p:nvSpPr>
          <p:cNvPr id="3" name="Content Placeholder 2"/>
          <p:cNvSpPr>
            <a:spLocks noGrp="1"/>
          </p:cNvSpPr>
          <p:nvPr>
            <p:ph idx="1"/>
          </p:nvPr>
        </p:nvSpPr>
        <p:spPr/>
        <p:txBody>
          <a:bodyPr>
            <a:normAutofit/>
          </a:bodyPr>
          <a:lstStyle/>
          <a:p>
            <a:r>
              <a:rPr lang="en-US" dirty="0"/>
              <a:t>1. The Board of Trustees shall appoint an Executive Council. The Executive Council shall consist of the following individuals</a:t>
            </a:r>
            <a:r>
              <a:rPr lang="en-US" dirty="0" smtClean="0"/>
              <a:t>:</a:t>
            </a:r>
            <a:r>
              <a:rPr lang="en-US" dirty="0"/>
              <a:t> </a:t>
            </a:r>
          </a:p>
          <a:p>
            <a:r>
              <a:rPr lang="en-US" dirty="0"/>
              <a:t>(a) President of the Board;</a:t>
            </a:r>
          </a:p>
          <a:p>
            <a:r>
              <a:rPr lang="en-US" dirty="0"/>
              <a:t>(b) </a:t>
            </a:r>
            <a:r>
              <a:rPr lang="en-US" dirty="0">
                <a:solidFill>
                  <a:srgbClr val="FF0000"/>
                </a:solidFill>
              </a:rPr>
              <a:t>Secretary </a:t>
            </a:r>
            <a:r>
              <a:rPr lang="en-US" dirty="0"/>
              <a:t>of the Board;</a:t>
            </a:r>
          </a:p>
          <a:p>
            <a:r>
              <a:rPr lang="en-US" dirty="0"/>
              <a:t>(c) Treasurer of the Board;</a:t>
            </a:r>
          </a:p>
          <a:p>
            <a:r>
              <a:rPr lang="en-US" dirty="0"/>
              <a:t>(d) Imam; and</a:t>
            </a:r>
          </a:p>
          <a:p>
            <a:r>
              <a:rPr lang="en-US" dirty="0"/>
              <a:t>(e) Any other officer or individual the Board of Trustees deems to be necessary and decides to appoint by a two-thirds majority vote of the Board.</a:t>
            </a:r>
          </a:p>
          <a:p>
            <a:endParaRPr lang="en-US" dirty="0"/>
          </a:p>
        </p:txBody>
      </p:sp>
    </p:spTree>
    <p:extLst>
      <p:ext uri="{BB962C8B-B14F-4D97-AF65-F5344CB8AC3E}">
        <p14:creationId xmlns:p14="http://schemas.microsoft.com/office/powerpoint/2010/main" val="1999528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483</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BY LAWS PROPOSED CHANGES</vt:lpstr>
      <vt:lpstr>ARTICLE III PLANNING AND EXECUTIVE AUTHORITIES CURRENT </vt:lpstr>
      <vt:lpstr>ARTICLE III PLANNING AND EXECUTIVE AUTHORITIES PROPOSED CHANGES   </vt:lpstr>
      <vt:lpstr>CURRENT</vt:lpstr>
      <vt:lpstr>PROPOSED</vt:lpstr>
      <vt:lpstr>CURRENT</vt:lpstr>
      <vt:lpstr>PROPOSED</vt:lpstr>
      <vt:lpstr>CURRENT The Executive Council</vt:lpstr>
      <vt:lpstr>PROPOSED The Executive Council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LAWS PROPOSED CHANGES</dc:title>
  <dc:creator>majed</dc:creator>
  <cp:lastModifiedBy>majed</cp:lastModifiedBy>
  <cp:revision>2</cp:revision>
  <dcterms:created xsi:type="dcterms:W3CDTF">2018-08-24T14:24:16Z</dcterms:created>
  <dcterms:modified xsi:type="dcterms:W3CDTF">2018-08-24T14:29:26Z</dcterms:modified>
</cp:coreProperties>
</file>